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67"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25420454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967688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Shape 3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 name="Shape 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650107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Shape 3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 name="Shape 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2983742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4211973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17302969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2352091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4216346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163717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Shape 7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8" name="Shape 7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4197861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1583342"/>
            <a:ext cx="7772400" cy="1159856"/>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9" name="Shape 9"/>
          <p:cNvSpPr txBox="1">
            <a:spLocks noGrp="1"/>
          </p:cNvSpPr>
          <p:nvPr>
            <p:ph type="subTitle" idx="1"/>
          </p:nvPr>
        </p:nvSpPr>
        <p:spPr>
          <a:xfrm>
            <a:off x="685800" y="2840053"/>
            <a:ext cx="7772400" cy="784737"/>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200150"/>
            <a:ext cx="3994525" cy="372568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25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20"/>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25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200150"/>
            <a:ext cx="8229600" cy="372568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http://youtube.com/v/oHvfFK9qWE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facebook.com/l.php?u=http://www.brainyquote.com/quotes/authors/q/queen_rania_of_jordan.html&amp;h=zAQEJ9AD2"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youtube.com/watch?v=oHvfFK9qWE8" TargetMode="External"/><Relationship Id="rId4" Type="http://schemas.openxmlformats.org/officeDocument/2006/relationships/hyperlink" Target="http://www.queenrania.jo/rania/bi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685800" y="1200873"/>
            <a:ext cx="7772400" cy="3161399"/>
          </a:xfrm>
          <a:prstGeom prst="rect">
            <a:avLst/>
          </a:prstGeom>
        </p:spPr>
        <p:txBody>
          <a:bodyPr lIns="91425" tIns="91425" rIns="91425" bIns="91425" anchor="b" anchorCtr="0">
            <a:noAutofit/>
          </a:bodyPr>
          <a:lstStyle/>
          <a:p>
            <a:pPr>
              <a:buNone/>
            </a:pPr>
            <a:r>
              <a:rPr lang="en" sz="9600">
                <a:solidFill>
                  <a:schemeClr val="lt1"/>
                </a:solidFill>
              </a:rPr>
              <a:t>QUEEN RANIA</a:t>
            </a:r>
          </a:p>
        </p:txBody>
      </p:sp>
      <p:sp>
        <p:nvSpPr>
          <p:cNvPr id="24" name="Shape 24"/>
          <p:cNvSpPr txBox="1"/>
          <p:nvPr/>
        </p:nvSpPr>
        <p:spPr>
          <a:xfrm>
            <a:off x="0" y="4680500"/>
            <a:ext cx="1591499" cy="224099"/>
          </a:xfrm>
          <a:prstGeom prst="rect">
            <a:avLst/>
          </a:prstGeom>
        </p:spPr>
        <p:txBody>
          <a:bodyPr lIns="91425" tIns="91425" rIns="91425" bIns="91425" anchor="t" anchorCtr="0">
            <a:noAutofit/>
          </a:bodyPr>
          <a:lstStyle/>
          <a:p>
            <a:pPr>
              <a:buNone/>
            </a:pPr>
            <a:r>
              <a:rPr lang="en" sz="1200">
                <a:solidFill>
                  <a:srgbClr val="FFFFFF"/>
                </a:solidFill>
              </a:rPr>
              <a:t>Kelsey Gray</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solidFill>
                  <a:srgbClr val="FFFFFF"/>
                </a:solidFill>
              </a:rPr>
              <a:t>General Background Info</a:t>
            </a:r>
          </a:p>
        </p:txBody>
      </p:sp>
      <p:sp>
        <p:nvSpPr>
          <p:cNvPr id="30" name="Shape 3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a:solidFill>
                  <a:srgbClr val="FFFFFF"/>
                </a:solidFill>
              </a:rPr>
              <a:t>-I am a mother, a wife, a boss, an advocate, and a humanitarian.</a:t>
            </a:r>
          </a:p>
          <a:p>
            <a:pPr lvl="0" rtl="0">
              <a:buNone/>
            </a:pPr>
            <a:r>
              <a:rPr lang="en">
                <a:solidFill>
                  <a:srgbClr val="FFFFFF"/>
                </a:solidFill>
              </a:rPr>
              <a:t>-I am best known for my actions to improve the educational systems in Jordan.</a:t>
            </a:r>
          </a:p>
          <a:p>
            <a:pPr lvl="0" rtl="0">
              <a:buNone/>
            </a:pPr>
            <a:r>
              <a:rPr lang="en">
                <a:solidFill>
                  <a:srgbClr val="FFFFFF"/>
                </a:solidFill>
              </a:rPr>
              <a:t>-I enjoy inspiring teachers to be their best.</a:t>
            </a:r>
          </a:p>
          <a:p>
            <a:pPr lvl="0" rtl="0">
              <a:buNone/>
            </a:pPr>
            <a:r>
              <a:rPr lang="en">
                <a:solidFill>
                  <a:srgbClr val="FFFFFF"/>
                </a:solidFill>
              </a:rPr>
              <a:t>-I have a children’s book out called “The Sandwich Swap”. </a:t>
            </a:r>
          </a:p>
          <a:p>
            <a:endParaRPr lang="en">
              <a:solidFill>
                <a:srgbClr val="FFFFFF"/>
              </a:solidFil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34"/>
        <p:cNvGrpSpPr/>
        <p:nvPr/>
      </p:nvGrpSpPr>
      <p:grpSpPr>
        <a:xfrm>
          <a:off x="0" y="0"/>
          <a:ext cx="0" cy="0"/>
          <a:chOff x="0" y="0"/>
          <a:chExt cx="0" cy="0"/>
        </a:xfrm>
      </p:grpSpPr>
      <p:sp>
        <p:nvSpPr>
          <p:cNvPr id="35" name="Shape 35"/>
          <p:cNvSpPr txBox="1"/>
          <p:nvPr/>
        </p:nvSpPr>
        <p:spPr>
          <a:xfrm>
            <a:off x="0" y="1442100"/>
            <a:ext cx="9144000" cy="2478299"/>
          </a:xfrm>
          <a:prstGeom prst="rect">
            <a:avLst/>
          </a:prstGeom>
        </p:spPr>
        <p:txBody>
          <a:bodyPr lIns="91425" tIns="91425" rIns="91425" bIns="91425" anchor="t" anchorCtr="0">
            <a:noAutofit/>
          </a:bodyPr>
          <a:lstStyle/>
          <a:p>
            <a:pPr>
              <a:buNone/>
            </a:pPr>
            <a:r>
              <a:rPr lang="en" sz="9600" b="1">
                <a:solidFill>
                  <a:srgbClr val="FFFFFF"/>
                </a:solidFill>
              </a:rPr>
              <a:t>   MY BELIEFS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buNone/>
            </a:pPr>
            <a:r>
              <a:rPr lang="en">
                <a:solidFill>
                  <a:srgbClr val="C27BA0"/>
                </a:solidFill>
              </a:rPr>
              <a:t>Heredity Versus Environment?</a:t>
            </a:r>
          </a:p>
        </p:txBody>
      </p:sp>
      <p:sp>
        <p:nvSpPr>
          <p:cNvPr id="41" name="Shape 41"/>
          <p:cNvSpPr txBox="1">
            <a:spLocks noGrp="1"/>
          </p:cNvSpPr>
          <p:nvPr>
            <p:ph type="body" idx="1"/>
          </p:nvPr>
        </p:nvSpPr>
        <p:spPr>
          <a:xfrm>
            <a:off x="457200" y="1512625"/>
            <a:ext cx="8229600" cy="3339300"/>
          </a:xfrm>
          <a:prstGeom prst="rect">
            <a:avLst/>
          </a:prstGeom>
        </p:spPr>
        <p:txBody>
          <a:bodyPr lIns="91425" tIns="91425" rIns="91425" bIns="91425" anchor="t" anchorCtr="0">
            <a:noAutofit/>
          </a:bodyPr>
          <a:lstStyle/>
          <a:p>
            <a:pPr lvl="0" algn="ctr" rtl="0">
              <a:buClr>
                <a:schemeClr val="dk1"/>
              </a:buClr>
              <a:buSzPct val="36666"/>
              <a:buFont typeface="Arial"/>
              <a:buNone/>
            </a:pPr>
            <a:r>
              <a:rPr lang="en">
                <a:solidFill>
                  <a:srgbClr val="C27BA0"/>
                </a:solidFill>
              </a:rPr>
              <a:t>“Should intelligence be seen as a potential, limited by our genetic makeup? Or does intelligence simply refer to an individual’s current level of intellectual functioning, as influenced by experience and education?” (127)</a:t>
            </a:r>
          </a:p>
          <a:p>
            <a:endParaRPr lang="en">
              <a:solidFill>
                <a:srgbClr val="C27BA0"/>
              </a:solidFill>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9EAD3"/>
        </a:solidFill>
        <a:effectLst/>
      </p:bgPr>
    </p:bg>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buNone/>
            </a:pPr>
            <a:r>
              <a:rPr lang="en">
                <a:solidFill>
                  <a:srgbClr val="1155CC"/>
                </a:solidFill>
              </a:rPr>
              <a:t>Here’s what I think about that...</a:t>
            </a:r>
          </a:p>
        </p:txBody>
      </p:sp>
      <p:sp>
        <p:nvSpPr>
          <p:cNvPr id="47" name="Shape 47"/>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sz="2400">
                <a:solidFill>
                  <a:srgbClr val="1155CC"/>
                </a:solidFill>
              </a:rPr>
              <a:t>-Students can be influenced through both nature and nurture. HOWEVER, I believe that students’ academic success is based on nurture. </a:t>
            </a:r>
          </a:p>
          <a:p>
            <a:pPr>
              <a:buNone/>
            </a:pPr>
            <a:r>
              <a:rPr lang="en" sz="2400">
                <a:solidFill>
                  <a:srgbClr val="1155CC"/>
                </a:solidFill>
              </a:rPr>
              <a:t>-Throughout my classroom observations, I’ve realized that the students whose teachers reported to me come from an enriched environment that puts an emphasis on academic success, are the students who had no less than a 3.0 GPA.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pic>
        <p:nvPicPr>
          <p:cNvPr id="52" name="Shape 52"/>
          <p:cNvPicPr preferRelativeResize="0"/>
          <p:nvPr/>
        </p:nvPicPr>
        <p:blipFill>
          <a:blip r:embed="rId3"/>
          <a:stretch>
            <a:fillRect/>
          </a:stretch>
        </p:blipFill>
        <p:spPr>
          <a:xfrm>
            <a:off x="0" y="0"/>
            <a:ext cx="9144000" cy="5143500"/>
          </a:xfrm>
          <a:prstGeom prst="rect">
            <a:avLst/>
          </a:prstGeom>
          <a:noFill/>
          <a:ln>
            <a:noFill/>
          </a:ln>
        </p:spPr>
      </p:pic>
      <p:sp>
        <p:nvSpPr>
          <p:cNvPr id="53" name="Shape 53"/>
          <p:cNvSpPr txBox="1">
            <a:spLocks noGrp="1"/>
          </p:cNvSpPr>
          <p:nvPr>
            <p:ph type="title"/>
          </p:nvPr>
        </p:nvSpPr>
        <p:spPr>
          <a:xfrm>
            <a:off x="0" y="0"/>
            <a:ext cx="9144000" cy="670199"/>
          </a:xfrm>
          <a:prstGeom prst="rect">
            <a:avLst/>
          </a:prstGeom>
        </p:spPr>
        <p:txBody>
          <a:bodyPr lIns="91425" tIns="91425" rIns="91425" bIns="91425" anchor="b" anchorCtr="0">
            <a:noAutofit/>
          </a:bodyPr>
          <a:lstStyle/>
          <a:p>
            <a:pPr algn="ctr">
              <a:buNone/>
            </a:pPr>
            <a:r>
              <a:rPr lang="en">
                <a:solidFill>
                  <a:srgbClr val="FFFFFF"/>
                </a:solidFill>
              </a:rPr>
              <a:t>Girl Power</a:t>
            </a:r>
          </a:p>
        </p:txBody>
      </p:sp>
      <p:sp>
        <p:nvSpPr>
          <p:cNvPr id="54" name="Shape 54">
            <a:hlinkClick r:id="rId4"/>
          </p:cNvPr>
          <p:cNvSpPr/>
          <p:nvPr/>
        </p:nvSpPr>
        <p:spPr>
          <a:xfrm>
            <a:off x="1972025" y="670250"/>
            <a:ext cx="5199950" cy="4275675"/>
          </a:xfrm>
          <a:prstGeom prst="rect">
            <a:avLst/>
          </a:prstGeom>
          <a:blipFill>
            <a:blip r:embed="rId5"/>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endParaRPr/>
          </a:p>
        </p:txBody>
      </p:sp>
      <p:sp>
        <p:nvSpPr>
          <p:cNvPr id="60" name="Shape 60"/>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endParaRPr/>
          </a:p>
        </p:txBody>
      </p:sp>
      <p:sp>
        <p:nvSpPr>
          <p:cNvPr id="61" name="Shape 61"/>
          <p:cNvSpPr/>
          <p:nvPr/>
        </p:nvSpPr>
        <p:spPr>
          <a:xfrm>
            <a:off x="53400" y="205975"/>
            <a:ext cx="3300899" cy="2392799"/>
          </a:xfrm>
          <a:prstGeom prst="cloudCallout">
            <a:avLst>
              <a:gd name="adj1" fmla="val -20833"/>
              <a:gd name="adj2" fmla="val 625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a:p>
        </p:txBody>
      </p:sp>
      <p:pic>
        <p:nvPicPr>
          <p:cNvPr id="62" name="Shape 62"/>
          <p:cNvPicPr preferRelativeResize="0"/>
          <p:nvPr/>
        </p:nvPicPr>
        <p:blipFill>
          <a:blip r:embed="rId3"/>
          <a:stretch>
            <a:fillRect/>
          </a:stretch>
        </p:blipFill>
        <p:spPr>
          <a:xfrm>
            <a:off x="0" y="0"/>
            <a:ext cx="9143999" cy="5143500"/>
          </a:xfrm>
          <a:prstGeom prst="rect">
            <a:avLst/>
          </a:prstGeom>
          <a:noFill/>
          <a:ln>
            <a:noFill/>
          </a:ln>
        </p:spPr>
      </p:pic>
      <p:sp>
        <p:nvSpPr>
          <p:cNvPr id="63" name="Shape 63"/>
          <p:cNvSpPr/>
          <p:nvPr/>
        </p:nvSpPr>
        <p:spPr>
          <a:xfrm rot="-7517956">
            <a:off x="41919" y="201282"/>
            <a:ext cx="3327350" cy="2631566"/>
          </a:xfrm>
          <a:prstGeom prst="cloudCallout">
            <a:avLst>
              <a:gd name="adj1" fmla="val -20833"/>
              <a:gd name="adj2" fmla="val 62500"/>
            </a:avLst>
          </a:prstGeom>
          <a:solidFill>
            <a:srgbClr val="FFFFFF"/>
          </a:solidFill>
          <a:ln w="28575" cap="flat">
            <a:solidFill>
              <a:srgbClr val="4A86E8"/>
            </a:solidFill>
            <a:prstDash val="solid"/>
            <a:round/>
            <a:headEnd type="none" w="med" len="med"/>
            <a:tailEnd type="none" w="med" len="med"/>
          </a:ln>
        </p:spPr>
        <p:txBody>
          <a:bodyPr lIns="91425" tIns="91425" rIns="91425" bIns="91425" anchor="ctr" anchorCtr="0">
            <a:noAutofit/>
          </a:bodyPr>
          <a:lstStyle/>
          <a:p>
            <a:endParaRPr/>
          </a:p>
        </p:txBody>
      </p:sp>
      <p:sp>
        <p:nvSpPr>
          <p:cNvPr id="64" name="Shape 64"/>
          <p:cNvSpPr txBox="1"/>
          <p:nvPr/>
        </p:nvSpPr>
        <p:spPr>
          <a:xfrm rot="-1710214">
            <a:off x="311969" y="568786"/>
            <a:ext cx="2284511" cy="2116577"/>
          </a:xfrm>
          <a:prstGeom prst="rect">
            <a:avLst/>
          </a:prstGeom>
        </p:spPr>
        <p:txBody>
          <a:bodyPr lIns="91425" tIns="91425" rIns="91425" bIns="91425" anchor="t" anchorCtr="0">
            <a:noAutofit/>
          </a:bodyPr>
          <a:lstStyle/>
          <a:p>
            <a:pPr marL="457200" lvl="0" indent="0" rtl="0">
              <a:buNone/>
            </a:pPr>
            <a:r>
              <a:rPr lang="en" sz="1000"/>
              <a:t>On page 128 of your textbook, it mentions that they’re are several different learning styles. While I understand that everyone has their own learning style, I believe most children are Kinesthetic learners. I believe that hands-on activities activate children’s all five senses, thus making the lesson of the activity more likely to stick to their memory.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a:t>
</a:t>
            </a:r>
          </a:p>
          <a:p>
            <a:pPr algn="ctr">
              <a:buNone/>
            </a:pPr>
            <a:r>
              <a:rPr lang="en"/>
              <a:t>Thanks for taking the time to get to know me!</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05978"/>
            <a:ext cx="8229600" cy="857400"/>
          </a:xfrm>
          <a:prstGeom prst="rect">
            <a:avLst/>
          </a:prstGeom>
        </p:spPr>
        <p:txBody>
          <a:bodyPr lIns="91425" tIns="91425" rIns="91425" bIns="91425" anchor="b" anchorCtr="0">
            <a:noAutofit/>
          </a:bodyPr>
          <a:lstStyle/>
          <a:p>
            <a:pPr algn="ctr">
              <a:buNone/>
            </a:pPr>
            <a:r>
              <a:rPr lang="en">
                <a:solidFill>
                  <a:srgbClr val="FFFFFF"/>
                </a:solidFill>
              </a:rPr>
              <a:t>Sources</a:t>
            </a:r>
          </a:p>
        </p:txBody>
      </p:sp>
      <p:sp>
        <p:nvSpPr>
          <p:cNvPr id="75" name="Shape 75"/>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lvl="0" rtl="0">
              <a:buNone/>
            </a:pPr>
            <a:r>
              <a:rPr lang="en">
                <a:solidFill>
                  <a:srgbClr val="FFFFFF"/>
                </a:solidFill>
                <a:latin typeface="Verdana"/>
                <a:ea typeface="Verdana"/>
                <a:cs typeface="Verdana"/>
                <a:sym typeface="Verdana"/>
                <a:hlinkClick r:id="rId3"/>
              </a:rPr>
              <a:t>http://www.brainyquote.com/quotes/authors/q/queen_rania_of_jordan.html</a:t>
            </a:r>
          </a:p>
          <a:p>
            <a:endParaRPr lang="en">
              <a:solidFill>
                <a:srgbClr val="FFFFFF"/>
              </a:solidFill>
              <a:latin typeface="Verdana"/>
              <a:ea typeface="Verdana"/>
              <a:cs typeface="Verdana"/>
              <a:sym typeface="Verdana"/>
              <a:hlinkClick r:id="rId3"/>
            </a:endParaRPr>
          </a:p>
          <a:p>
            <a:pPr lvl="0" rtl="0">
              <a:buNone/>
            </a:pPr>
            <a:r>
              <a:rPr lang="en">
                <a:solidFill>
                  <a:srgbClr val="FFFFFF"/>
                </a:solidFill>
                <a:latin typeface="Verdana"/>
                <a:ea typeface="Verdana"/>
                <a:cs typeface="Verdana"/>
                <a:sym typeface="Verdana"/>
                <a:hlinkClick r:id="rId4"/>
              </a:rPr>
              <a:t>http://www.queenrania.jo/rania/bio</a:t>
            </a:r>
          </a:p>
          <a:p>
            <a:endParaRPr lang="en">
              <a:solidFill>
                <a:srgbClr val="FFFFFF"/>
              </a:solidFill>
              <a:latin typeface="Verdana"/>
              <a:ea typeface="Verdana"/>
              <a:cs typeface="Verdana"/>
              <a:sym typeface="Verdana"/>
              <a:hlinkClick r:id="rId4"/>
            </a:endParaRPr>
          </a:p>
          <a:p>
            <a:pPr lvl="0" rtl="0">
              <a:buNone/>
            </a:pPr>
            <a:r>
              <a:rPr lang="en">
                <a:solidFill>
                  <a:srgbClr val="FFFFFF"/>
                </a:solidFill>
                <a:hlinkClick r:id="rId5"/>
              </a:rPr>
              <a:t>https://www.youtube.com/watch?v=oHvfFK9qWE8</a:t>
            </a:r>
          </a:p>
          <a:p>
            <a:endParaRPr lang="en">
              <a:solidFill>
                <a:srgbClr val="FFFFFF"/>
              </a:solidFill>
              <a:hlinkClick r:id="rId5"/>
            </a:endParaRPr>
          </a:p>
        </p:txBody>
      </p:sp>
    </p:spTree>
  </p:cSld>
  <p:clrMapOvr>
    <a:masterClrMapping/>
  </p:clrMapOvr>
  <p:transition spd="slow">
    <p:cut/>
  </p:transition>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258</Words>
  <Application>Microsoft Office PowerPoint</Application>
  <PresentationFormat>On-screen Show (16:9)</PresentationFormat>
  <Paragraphs>23</Paragraphs>
  <Slides>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Verdana</vt:lpstr>
      <vt:lpstr>simple-light</vt:lpstr>
      <vt:lpstr>QUEEN RANIA</vt:lpstr>
      <vt:lpstr>General Background Info</vt:lpstr>
      <vt:lpstr>PowerPoint Presentation</vt:lpstr>
      <vt:lpstr>Heredity Versus Environment?</vt:lpstr>
      <vt:lpstr>Here’s what I think about that...</vt:lpstr>
      <vt:lpstr>Girl Power</vt:lpstr>
      <vt:lpstr>PowerPoint Presentation</vt:lpstr>
      <vt:lpstr>PowerPoint Presentation</vt:lpstr>
      <vt:lpstr>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QUEEN RANIA</dc:title>
  <dc:creator>Jennifer E Killham</dc:creator>
  <cp:lastModifiedBy>Jennifer E Killham</cp:lastModifiedBy>
  <cp:revision>1</cp:revision>
  <dcterms:modified xsi:type="dcterms:W3CDTF">2014-04-16T18:35:26Z</dcterms:modified>
</cp:coreProperties>
</file>